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287" r:id="rId2"/>
    <p:sldId id="288" r:id="rId3"/>
    <p:sldId id="302" r:id="rId4"/>
    <p:sldId id="303" r:id="rId5"/>
    <p:sldId id="309" r:id="rId6"/>
    <p:sldId id="310" r:id="rId7"/>
    <p:sldId id="343" r:id="rId8"/>
    <p:sldId id="344" r:id="rId9"/>
    <p:sldId id="345" r:id="rId10"/>
    <p:sldId id="351" r:id="rId11"/>
    <p:sldId id="347" r:id="rId12"/>
    <p:sldId id="348" r:id="rId13"/>
    <p:sldId id="349" r:id="rId14"/>
    <p:sldId id="350" r:id="rId15"/>
    <p:sldId id="353" r:id="rId16"/>
    <p:sldId id="352" r:id="rId17"/>
    <p:sldId id="398" r:id="rId18"/>
    <p:sldId id="354" r:id="rId19"/>
    <p:sldId id="357" r:id="rId20"/>
    <p:sldId id="381" r:id="rId21"/>
    <p:sldId id="355" r:id="rId22"/>
    <p:sldId id="382" r:id="rId23"/>
    <p:sldId id="356" r:id="rId24"/>
    <p:sldId id="383" r:id="rId25"/>
    <p:sldId id="358" r:id="rId26"/>
    <p:sldId id="400" r:id="rId27"/>
    <p:sldId id="399" r:id="rId28"/>
    <p:sldId id="337" r:id="rId29"/>
    <p:sldId id="340" r:id="rId30"/>
    <p:sldId id="339" r:id="rId31"/>
    <p:sldId id="341" r:id="rId32"/>
    <p:sldId id="342" r:id="rId33"/>
    <p:sldId id="385" r:id="rId34"/>
    <p:sldId id="329" r:id="rId35"/>
    <p:sldId id="331" r:id="rId36"/>
    <p:sldId id="332" r:id="rId37"/>
    <p:sldId id="393" r:id="rId38"/>
    <p:sldId id="394" r:id="rId39"/>
    <p:sldId id="367" r:id="rId40"/>
    <p:sldId id="330" r:id="rId41"/>
    <p:sldId id="387" r:id="rId42"/>
    <p:sldId id="388" r:id="rId43"/>
    <p:sldId id="386" r:id="rId44"/>
    <p:sldId id="389" r:id="rId45"/>
    <p:sldId id="390" r:id="rId46"/>
    <p:sldId id="391" r:id="rId47"/>
    <p:sldId id="380" r:id="rId48"/>
    <p:sldId id="372" r:id="rId49"/>
    <p:sldId id="384" r:id="rId50"/>
    <p:sldId id="373" r:id="rId51"/>
    <p:sldId id="376" r:id="rId52"/>
    <p:sldId id="377" r:id="rId53"/>
    <p:sldId id="378" r:id="rId54"/>
    <p:sldId id="324" r:id="rId55"/>
    <p:sldId id="360" r:id="rId56"/>
    <p:sldId id="359" r:id="rId57"/>
    <p:sldId id="361" r:id="rId58"/>
    <p:sldId id="325" r:id="rId59"/>
    <p:sldId id="326" r:id="rId60"/>
    <p:sldId id="365" r:id="rId61"/>
    <p:sldId id="363" r:id="rId62"/>
    <p:sldId id="362" r:id="rId63"/>
    <p:sldId id="328" r:id="rId64"/>
    <p:sldId id="315" r:id="rId65"/>
    <p:sldId id="316" r:id="rId66"/>
    <p:sldId id="312" r:id="rId67"/>
    <p:sldId id="314" r:id="rId68"/>
    <p:sldId id="313" r:id="rId69"/>
    <p:sldId id="317" r:id="rId70"/>
    <p:sldId id="318" r:id="rId71"/>
    <p:sldId id="319" r:id="rId72"/>
    <p:sldId id="320" r:id="rId73"/>
    <p:sldId id="321" r:id="rId74"/>
    <p:sldId id="371" r:id="rId75"/>
    <p:sldId id="392" r:id="rId76"/>
    <p:sldId id="368" r:id="rId77"/>
    <p:sldId id="401" r:id="rId78"/>
    <p:sldId id="395" r:id="rId79"/>
    <p:sldId id="301" r:id="rId80"/>
    <p:sldId id="323" r:id="rId81"/>
    <p:sldId id="396" r:id="rId82"/>
    <p:sldId id="289" r:id="rId83"/>
    <p:sldId id="370" r:id="rId8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FFFF"/>
    <a:srgbClr val="00FF00"/>
    <a:srgbClr val="FF00FF"/>
    <a:srgbClr val="00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Lectures_on_Image_Processing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sc.ufcg.edu.br/~hmg/disciplinas/graduacao/vc-2016.2/Rita-Tutorial-PDI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sdmt0De8Hw&amp;feature=youtu.be" TargetMode="External"/><Relationship Id="rId2" Type="http://schemas.openxmlformats.org/officeDocument/2006/relationships/hyperlink" Target="https://www.tecmundo.com.br/fotografia-e-design/23626-video-explica-como-funciona-o-sensor-ccd-das-cameras-digitai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103279733" TargetMode="External"/><Relationship Id="rId4" Type="http://schemas.openxmlformats.org/officeDocument/2006/relationships/hyperlink" Target="https://vimeo.com/103279734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/humans-can-only-distinguish-between-about-30-shades-gray/" TargetMode="External"/><Relationship Id="rId2" Type="http://schemas.openxmlformats.org/officeDocument/2006/relationships/hyperlink" Target="https://mundoeducacao.uol.com.br/fisica/quais-sao-os-limites-visao-human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galileu.globo.com/Ciencia/noticia/2015/02/humanos-conseguem-distinguir-apenas-30-tons-de-cinza.htm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02 – Fundamentals of digital imaging I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SIN392 </a:t>
            </a:r>
            <a:r>
              <a:rPr lang="en-US" sz="2200" dirty="0">
                <a:solidFill>
                  <a:schemeClr val="bg1"/>
                </a:solidFill>
              </a:rPr>
              <a:t>– Introduction to Digital Image Processing (</a:t>
            </a:r>
            <a:r>
              <a:rPr lang="en-US" sz="2200" dirty="0" smtClean="0">
                <a:solidFill>
                  <a:schemeClr val="bg1"/>
                </a:solidFill>
              </a:rPr>
              <a:t>2023-1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 smtClean="0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Obturador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/>
          <p:cNvSpPr/>
          <p:nvPr/>
        </p:nvSpPr>
        <p:spPr>
          <a:xfrm>
            <a:off x="5606620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208045" y="2843843"/>
            <a:ext cx="720080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Sensor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50" name="Conector de seta reta 49"/>
          <p:cNvCxnSpPr>
            <a:stCxn id="49" idx="1"/>
          </p:cNvCxnSpPr>
          <p:nvPr/>
        </p:nvCxnSpPr>
        <p:spPr>
          <a:xfrm flipH="1" flipV="1">
            <a:off x="5692581" y="2929430"/>
            <a:ext cx="51546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53" name="Grupo 52"/>
          <p:cNvGrpSpPr/>
          <p:nvPr/>
        </p:nvGrpSpPr>
        <p:grpSpPr>
          <a:xfrm>
            <a:off x="1881584" y="871421"/>
            <a:ext cx="6499474" cy="3610779"/>
            <a:chOff x="1298154" y="871421"/>
            <a:chExt cx="649947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3115232" y="2102816"/>
              <a:ext cx="85961" cy="1586705"/>
              <a:chOff x="3115232" y="2102816"/>
              <a:chExt cx="85961" cy="1586705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1523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115232" y="2823967"/>
                <a:ext cx="85961" cy="2015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6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59"/>
            <p:cNvSpPr/>
            <p:nvPr/>
          </p:nvSpPr>
          <p:spPr>
            <a:xfrm>
              <a:off x="2680528" y="3840735"/>
              <a:ext cx="955368" cy="171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e</a:t>
              </a:r>
              <a:r>
                <a:rPr lang="pt-BR" dirty="0" smtClean="0">
                  <a:solidFill>
                    <a:schemeClr val="tx1"/>
                  </a:solidFill>
                </a:rPr>
                <a:t>m foco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98662" y="2102816"/>
            <a:ext cx="85961" cy="15867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3698662" y="2823967"/>
            <a:ext cx="85961" cy="201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upo 60"/>
            <p:cNvGrpSpPr/>
            <p:nvPr/>
          </p:nvGrpSpPr>
          <p:grpSpPr>
            <a:xfrm>
              <a:off x="2699792" y="2102816"/>
              <a:ext cx="85962" cy="1586705"/>
              <a:chOff x="2699792" y="2102816"/>
              <a:chExt cx="85962" cy="1586705"/>
            </a:xfrm>
            <a:solidFill>
              <a:schemeClr val="bg1"/>
            </a:solidFill>
          </p:grpSpPr>
          <p:sp>
            <p:nvSpPr>
              <p:cNvPr id="62" name="Retângulo 61"/>
              <p:cNvSpPr/>
              <p:nvPr/>
            </p:nvSpPr>
            <p:spPr>
              <a:xfrm>
                <a:off x="2699792" y="2102816"/>
                <a:ext cx="85961" cy="158670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269979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2065672" y="3793330"/>
              <a:ext cx="1354200" cy="265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f</a:t>
              </a:r>
              <a:r>
                <a:rPr lang="pt-BR" dirty="0" smtClean="0">
                  <a:solidFill>
                    <a:schemeClr val="tx1"/>
                  </a:solidFill>
                </a:rPr>
                <a:t>ora de foco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o 59"/>
            <p:cNvGrpSpPr/>
            <p:nvPr/>
          </p:nvGrpSpPr>
          <p:grpSpPr>
            <a:xfrm>
              <a:off x="3530672" y="2102816"/>
              <a:ext cx="85962" cy="1586705"/>
              <a:chOff x="3530672" y="2102816"/>
              <a:chExt cx="85962" cy="1586705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353067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353067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2935344" y="3840735"/>
              <a:ext cx="1276616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f</a:t>
              </a:r>
              <a:r>
                <a:rPr lang="pt-BR" dirty="0" smtClean="0">
                  <a:solidFill>
                    <a:schemeClr val="tx1"/>
                  </a:solidFill>
                </a:rPr>
                <a:t>ora de foco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1678920" y="1978207"/>
            <a:ext cx="1889374" cy="1889374"/>
            <a:chOff x="2656775" y="2686842"/>
            <a:chExt cx="1889374" cy="1889374"/>
          </a:xfrm>
        </p:grpSpPr>
        <p:sp>
          <p:nvSpPr>
            <p:cNvPr id="74" name="Elipse 73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Hexágono 74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>
              <a:stCxn id="75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5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5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5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5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5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3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4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692178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3274356" y="1978207"/>
            <a:ext cx="1889374" cy="1889374"/>
            <a:chOff x="2656775" y="2686842"/>
            <a:chExt cx="1889374" cy="1889374"/>
          </a:xfrm>
        </p:grpSpPr>
        <p:sp>
          <p:nvSpPr>
            <p:cNvPr id="50" name="Elipse 49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Hexágono 50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reto 51"/>
            <p:cNvCxnSpPr>
              <a:stCxn id="51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51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>
              <a:stCxn id="51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>
              <a:stCxn id="51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51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>
              <a:stCxn id="51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to 40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obturador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5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02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eye</a:t>
            </a:r>
          </a:p>
          <a:p>
            <a:r>
              <a:rPr lang="en-US" dirty="0" smtClean="0"/>
              <a:t>Photographic camera</a:t>
            </a:r>
          </a:p>
          <a:p>
            <a:r>
              <a:rPr lang="en-US" dirty="0" smtClean="0"/>
              <a:t>The digital image</a:t>
            </a:r>
          </a:p>
          <a:p>
            <a:r>
              <a:rPr lang="en-US" dirty="0" smtClean="0"/>
              <a:t>Colored images– RGB</a:t>
            </a:r>
          </a:p>
          <a:p>
            <a:r>
              <a:rPr lang="en-US" dirty="0" smtClean="0"/>
              <a:t>The RGB color space</a:t>
            </a:r>
          </a:p>
          <a:p>
            <a:r>
              <a:rPr lang="en-US" dirty="0" smtClean="0"/>
              <a:t>Image acquisition</a:t>
            </a:r>
          </a:p>
          <a:p>
            <a:r>
              <a:rPr lang="en-US" dirty="0" smtClean="0"/>
              <a:t>CCD sensor and  Bayer pattern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Effects of spatial resolution</a:t>
            </a:r>
          </a:p>
          <a:p>
            <a:r>
              <a:rPr lang="en-US" dirty="0" smtClean="0"/>
              <a:t>Intensity resolution</a:t>
            </a:r>
          </a:p>
          <a:p>
            <a:r>
              <a:rPr lang="en-US" dirty="0" smtClean="0"/>
              <a:t>Effects of intensity resolution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1" name="Conector de seta reta 40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947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Conector de seta reta 46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 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4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350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6402088" cy="2880320"/>
            <a:chOff x="1770074" y="1305603"/>
            <a:chExt cx="6402088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 flipV="1">
              <a:off x="6948026" y="1940519"/>
              <a:ext cx="1224136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 smtClean="0">
                  <a:solidFill>
                    <a:schemeClr val="tx1"/>
                  </a:solidFill>
                </a:rPr>
                <a:t>Nervo e bainha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cego</a:t>
            </a: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Fóvea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de seta reta 30"/>
          <p:cNvCxnSpPr>
            <a:stCxn id="38" idx="3"/>
          </p:cNvCxnSpPr>
          <p:nvPr/>
        </p:nvCxnSpPr>
        <p:spPr>
          <a:xfrm>
            <a:off x="2289515" y="2355197"/>
            <a:ext cx="822989" cy="2273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449523" y="3537851"/>
            <a:ext cx="14360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Humor </a:t>
            </a:r>
            <a:r>
              <a:rPr lang="pt-BR" sz="1600" dirty="0" smtClean="0">
                <a:solidFill>
                  <a:schemeClr val="tx1"/>
                </a:solidFill>
              </a:rPr>
              <a:t>vítreo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Eixo visual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9" idx="3"/>
          </p:cNvCxnSpPr>
          <p:nvPr/>
        </p:nvCxnSpPr>
        <p:spPr>
          <a:xfrm flipV="1">
            <a:off x="2289515" y="2960292"/>
            <a:ext cx="272647" cy="17489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41" idx="3"/>
          </p:cNvCxnSpPr>
          <p:nvPr/>
        </p:nvCxnSpPr>
        <p:spPr>
          <a:xfrm flipV="1">
            <a:off x="2289515" y="2910252"/>
            <a:ext cx="480262" cy="100492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115616" y="2211181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Cristalino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115616" y="2991170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Córnea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470789" y="1431192"/>
            <a:ext cx="8187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Í</a:t>
            </a:r>
            <a:r>
              <a:rPr lang="pt-BR" sz="1600" dirty="0" smtClean="0">
                <a:solidFill>
                  <a:schemeClr val="tx1"/>
                </a:solidFill>
              </a:rPr>
              <a:t>ris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11560" y="3771160"/>
            <a:ext cx="16779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Câmara anterior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693202" y="3771160"/>
            <a:ext cx="914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Esclera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3" name="Conector de seta reta 42"/>
          <p:cNvCxnSpPr>
            <a:stCxn id="40" idx="3"/>
          </p:cNvCxnSpPr>
          <p:nvPr/>
        </p:nvCxnSpPr>
        <p:spPr>
          <a:xfrm>
            <a:off x="2289515" y="1575208"/>
            <a:ext cx="632687" cy="779968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42" idx="1"/>
            <a:endCxn id="8" idx="7"/>
          </p:cNvCxnSpPr>
          <p:nvPr/>
        </p:nvCxnSpPr>
        <p:spPr>
          <a:xfrm flipH="1" flipV="1">
            <a:off x="5185251" y="3764110"/>
            <a:ext cx="507951" cy="151066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26" idx="1"/>
            <a:endCxn id="18" idx="2"/>
          </p:cNvCxnSpPr>
          <p:nvPr/>
        </p:nvCxnSpPr>
        <p:spPr>
          <a:xfrm flipH="1">
            <a:off x="6645577" y="3406991"/>
            <a:ext cx="302449" cy="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36733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80795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column</a:t>
            </a:r>
            <a:r>
              <a:rPr lang="pt-BR" sz="1200" dirty="0" smtClean="0"/>
              <a:t>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 smtClean="0"/>
              <a:t>row</a:t>
            </a:r>
            <a:r>
              <a:rPr lang="pt-BR" sz="1200" dirty="0" smtClean="0"/>
              <a:t>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</a:t>
            </a:r>
            <a:r>
              <a:rPr lang="pt-BR" dirty="0" err="1" smtClean="0"/>
              <a:t>rows</a:t>
            </a:r>
            <a:endParaRPr lang="pt-BR" dirty="0" smtClean="0"/>
          </a:p>
          <a:p>
            <a:r>
              <a:rPr lang="pt-BR" dirty="0" smtClean="0"/>
              <a:t>N </a:t>
            </a:r>
            <a:r>
              <a:rPr lang="pt-BR" dirty="0" err="1" smtClean="0"/>
              <a:t>columns</a:t>
            </a:r>
            <a:endParaRPr lang="pt-BR" dirty="0" smtClean="0"/>
          </a:p>
          <a:p>
            <a:r>
              <a:rPr lang="pt-BR" dirty="0" smtClean="0"/>
              <a:t>M × N pixels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2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- RGB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images - RGB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2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RGB color </a:t>
            </a:r>
            <a:r>
              <a:rPr lang="pt-BR" dirty="0" err="1" smtClean="0"/>
              <a:t>space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Cubo 26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Azul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Ciano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Branco 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Vermelho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Amarelo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Verde 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Preto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Cinza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9" name="Conector de seta reta 78"/>
          <p:cNvCxnSpPr>
            <a:stCxn id="77" idx="3"/>
            <a:endCxn id="76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1949657" y="1294407"/>
            <a:ext cx="2426494" cy="2725965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4445214" y="1442592"/>
            <a:ext cx="528638" cy="2568256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4976232" y="1415390"/>
            <a:ext cx="3033712" cy="2595457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1954408" y="3848461"/>
            <a:ext cx="2405081" cy="167149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4445213" y="1012853"/>
            <a:ext cx="569119" cy="3002757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5014332" y="1008091"/>
            <a:ext cx="2997993" cy="2871469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1708476" y="3792049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1708475" y="3455238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1708474" y="311842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1709250" y="278161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1709250" y="244250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1709250" y="210569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1708473" y="1768884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1708473" y="1432072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1708473" y="109526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207531" y="2453050"/>
            <a:ext cx="3151313" cy="1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29506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96815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64124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531459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98742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66077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733360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62197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94888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670146" y="4026550"/>
            <a:ext cx="33681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228542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95851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63160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30469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97778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565087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32396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99705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6660778" y="1204420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cones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6660778" y="1442592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bastonetes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3760116" y="710702"/>
            <a:ext cx="1232069" cy="349702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dirty="0" smtClean="0"/>
              <a:t>Ponto cego</a:t>
            </a:r>
            <a:endParaRPr lang="pt-BR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4376151" y="1060404"/>
            <a:ext cx="0" cy="395863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1780473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46346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3655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80964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48273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15582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82891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50200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279037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211728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7838551" y="4098550"/>
            <a:ext cx="33681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245383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12692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380001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447310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14619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81928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649237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716546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 rot="5400000">
            <a:off x="1238623" y="3257256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1238623" y="2920445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1238623" y="258363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1238623" y="224682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1238623" y="190771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100.000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1238623" y="157090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1238623" y="1234091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1238623" y="897279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1238623" y="560467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1238624" y="359604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15289" y="4500313"/>
            <a:ext cx="736099" cy="276999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dirty="0" smtClean="0"/>
              <a:t>Fóvea</a:t>
            </a:r>
            <a:endParaRPr lang="pt-BR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4978053" y="4314550"/>
            <a:ext cx="0" cy="1857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281293" y="2926104"/>
            <a:ext cx="1368190" cy="1347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 flipH="1" flipV="1">
            <a:off x="7224795" y="3109689"/>
            <a:ext cx="330374" cy="535412"/>
            <a:chOff x="3131840" y="3679204"/>
            <a:chExt cx="792088" cy="1283668"/>
          </a:xfrm>
        </p:grpSpPr>
        <p:sp>
          <p:nvSpPr>
            <p:cNvPr id="8" name="Retângulo 7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859782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acquisition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5292"/>
              </p:ext>
            </p:extLst>
          </p:nvPr>
        </p:nvGraphicFramePr>
        <p:xfrm>
          <a:off x="7133930" y="2753735"/>
          <a:ext cx="1518096" cy="15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</a:tblGrid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491973" y="1214119"/>
            <a:ext cx="6149984" cy="3059776"/>
            <a:chOff x="323528" y="1041862"/>
            <a:chExt cx="6149984" cy="3059776"/>
          </a:xfrm>
        </p:grpSpPr>
        <p:sp>
          <p:nvSpPr>
            <p:cNvPr id="44" name="Paralelogramo 43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Paralelogramo 102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Paralelogramo 38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riângulo isósceles 8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riângulo isósceles 9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Triângulo isósceles 17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Cubo 18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strela de 12 Pontos 2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/>
            <p:cNvCxnSpPr>
              <a:stCxn id="23" idx="6"/>
              <a:endCxn id="17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23" idx="6"/>
              <a:endCxn id="16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7" idx="0"/>
              <a:endCxn id="9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6" idx="2"/>
              <a:endCxn id="8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tângulo 1032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5" name="Conector reto 10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o 21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upo 35"/>
          <p:cNvGrpSpPr/>
          <p:nvPr/>
        </p:nvGrpSpPr>
        <p:grpSpPr>
          <a:xfrm flipH="1" flipV="1">
            <a:off x="7577787" y="3003010"/>
            <a:ext cx="630382" cy="1021610"/>
            <a:chOff x="3131840" y="3679204"/>
            <a:chExt cx="792088" cy="1283668"/>
          </a:xfrm>
        </p:grpSpPr>
        <p:sp>
          <p:nvSpPr>
            <p:cNvPr id="37" name="Retângulo 36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iângulo isósceles 3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609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319065" y="712778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8" name="CaixaDeTexto 47"/>
          <p:cNvSpPr txBox="1"/>
          <p:nvPr/>
        </p:nvSpPr>
        <p:spPr>
          <a:xfrm>
            <a:off x="6048691" y="73972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f(x, y) = i(x, y) × r(x, y)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968587"/>
              </p:ext>
            </p:extLst>
          </p:nvPr>
        </p:nvGraphicFramePr>
        <p:xfrm>
          <a:off x="6050535" y="1308784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205124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(em lux ou lúmen/m</a:t>
                      </a:r>
                      <a:r>
                        <a:rPr lang="pt-BR" sz="14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pt-B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900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Dia ensolarado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Dia nublado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Escritório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0,001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Noite clara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51182"/>
              </p:ext>
            </p:extLst>
          </p:nvPr>
        </p:nvGraphicFramePr>
        <p:xfrm>
          <a:off x="6050535" y="3032510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150565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0,93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Neve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0,80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Parede branca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0,65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Aço</a:t>
                      </a:r>
                      <a:r>
                        <a:rPr lang="pt-BR" sz="1400" baseline="0" dirty="0" smtClean="0">
                          <a:solidFill>
                            <a:schemeClr val="tx1"/>
                          </a:solidFill>
                        </a:rPr>
                        <a:t> inoxidável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Veludo preto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775019" y="4756237"/>
            <a:ext cx="4368981" cy="21120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pt-BR" sz="900" i="1" dirty="0"/>
              <a:t>MARQUES FILHO, O.; VIEIRA NETO, H. Processamento digital de imagens. </a:t>
            </a:r>
            <a:r>
              <a:rPr lang="pt-BR" sz="900" i="1" dirty="0" err="1"/>
              <a:t>Brasport</a:t>
            </a:r>
            <a:r>
              <a:rPr lang="pt-BR" sz="900" i="1" dirty="0"/>
              <a:t>, 1999.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253650" y="3451797"/>
            <a:ext cx="143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pt-BR" sz="1600" dirty="0" smtClean="0"/>
              <a:t>: </a:t>
            </a:r>
            <a:r>
              <a:rPr lang="pt-BR" sz="1600" dirty="0" err="1" smtClean="0"/>
              <a:t>iluminância</a:t>
            </a:r>
            <a:endParaRPr lang="pt-BR" sz="1600" dirty="0" smtClean="0"/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 &lt; i(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&lt; ∞</a:t>
            </a:r>
          </a:p>
          <a:p>
            <a:endParaRPr lang="pt-BR" sz="1600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1600" dirty="0" smtClean="0"/>
              <a:t>: refletância</a:t>
            </a:r>
          </a:p>
          <a:p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0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pt-BR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1437704" y="10609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556796" y="2069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5076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547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Conteúdo 7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4554140" y="1687628"/>
            <a:ext cx="1747017" cy="1962628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6350880" y="1794318"/>
            <a:ext cx="380607" cy="1849082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6733201" y="1774734"/>
            <a:ext cx="2184199" cy="1868666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4557560" y="3526485"/>
            <a:ext cx="1731600" cy="120343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6350880" y="1484917"/>
            <a:ext cx="409752" cy="2161912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760631" y="1481488"/>
            <a:ext cx="2158482" cy="2067388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4380496" y="3485870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4380495" y="324337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4380494" y="300087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4381053" y="275838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4381053" y="251423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4381053" y="2271737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4380494" y="2029241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4380494" y="178674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4380494" y="154424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3299852" y="2521823"/>
            <a:ext cx="2268868" cy="13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552279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600740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649201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76816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746123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946033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843045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03819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553582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8672753" y="3654705"/>
            <a:ext cx="242495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588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5280495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76510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24971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73432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721892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70353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818814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946033" y="1622840"/>
            <a:ext cx="66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cones</a:t>
            </a:r>
            <a:endParaRPr lang="pt-BR" sz="1600" dirty="0"/>
          </a:p>
        </p:txBody>
      </p:sp>
      <p:sp>
        <p:nvSpPr>
          <p:cNvPr id="44" name="CaixaDeTexto 43"/>
          <p:cNvSpPr txBox="1"/>
          <p:nvPr/>
        </p:nvSpPr>
        <p:spPr>
          <a:xfrm>
            <a:off x="7946033" y="1794318"/>
            <a:ext cx="1102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bastonetes</a:t>
            </a:r>
            <a:endParaRPr lang="pt-BR" sz="16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5765403" y="1203598"/>
            <a:ext cx="1116203" cy="318924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sz="1600" dirty="0" smtClean="0"/>
              <a:t>Ponto cego</a:t>
            </a:r>
            <a:endParaRPr lang="pt-BR" sz="1600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6323505" y="1522522"/>
            <a:ext cx="0" cy="252212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46"/>
          <p:cNvGrpSpPr/>
          <p:nvPr/>
        </p:nvGrpSpPr>
        <p:grpSpPr>
          <a:xfrm>
            <a:off x="4432332" y="3706543"/>
            <a:ext cx="4604164" cy="155515"/>
            <a:chOff x="1783434" y="4097728"/>
            <a:chExt cx="6394888" cy="216000"/>
          </a:xfrm>
          <a:solidFill>
            <a:schemeClr val="bg1"/>
          </a:solidFill>
        </p:grpSpPr>
        <p:sp>
          <p:nvSpPr>
            <p:cNvPr id="58" name="Retângulo 57"/>
            <p:cNvSpPr/>
            <p:nvPr/>
          </p:nvSpPr>
          <p:spPr>
            <a:xfrm>
              <a:off x="1783434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46642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413951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481260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548569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615878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83187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750496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79333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12024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7841512" y="4097728"/>
              <a:ext cx="33681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45679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312988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80297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447606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514915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582224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649533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716842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Retângulo 47"/>
          <p:cNvSpPr/>
          <p:nvPr/>
        </p:nvSpPr>
        <p:spPr>
          <a:xfrm rot="5400000">
            <a:off x="4042213" y="3100832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4042213" y="2858337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4042213" y="261584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4042213" y="237334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4042213" y="212919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100.000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4042213" y="1886699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4042213" y="1644203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4042213" y="1401706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4042213" y="1159210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4042214" y="334475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97501" y="4083918"/>
            <a:ext cx="675891" cy="246221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sz="1600" dirty="0" smtClean="0"/>
              <a:t>Fóvea</a:t>
            </a:r>
            <a:endParaRPr lang="pt-BR" sz="1600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6734512" y="3862058"/>
            <a:ext cx="935" cy="22186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/>
          <p:cNvGrpSpPr/>
          <p:nvPr/>
        </p:nvGrpSpPr>
        <p:grpSpPr>
          <a:xfrm>
            <a:off x="0" y="1628001"/>
            <a:ext cx="3779914" cy="2232011"/>
            <a:chOff x="0" y="1628001"/>
            <a:chExt cx="3779914" cy="22320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/>
            <a:stretch/>
          </p:blipFill>
          <p:spPr bwMode="auto">
            <a:xfrm>
              <a:off x="0" y="1628001"/>
              <a:ext cx="3779914" cy="223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9" t="70661" r="44989" b="20768"/>
            <a:stretch/>
          </p:blipFill>
          <p:spPr bwMode="auto">
            <a:xfrm>
              <a:off x="1156938" y="3353160"/>
              <a:ext cx="938212" cy="19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50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4588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1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6452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18" name="Paralelogramo 17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Paralelogramo 19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Grupo 22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 23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5" name="Conector reto 24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37" name="Retângulo 36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Triângulo isósceles 37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ubo 26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strela de 12 Pontos 28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de seta reta 29"/>
            <p:cNvCxnSpPr>
              <a:stCxn id="29" idx="6"/>
              <a:endCxn id="38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>
              <a:stCxn id="29" idx="6"/>
              <a:endCxn id="37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>
              <a:stCxn id="38" idx="0"/>
              <a:endCxn id="41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>
              <a:stCxn id="37" idx="2"/>
              <a:endCxn id="40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ângulo 33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o 35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3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71589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3765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71761"/>
              </p:ext>
            </p:extLst>
          </p:nvPr>
        </p:nvGraphicFramePr>
        <p:xfrm>
          <a:off x="5799712" y="1549832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982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24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7382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9214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721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2350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19132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6297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2617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1783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9942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0546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3323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016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958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699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3325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6833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6180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745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64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16927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435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581726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58837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67919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969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5770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0016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068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192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03482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2860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0037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83978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16200000">
            <a:off x="2766611" y="1414236"/>
            <a:ext cx="3610779" cy="2525150"/>
            <a:chOff x="2051720" y="799108"/>
            <a:chExt cx="4536504" cy="3172544"/>
          </a:xfrm>
        </p:grpSpPr>
        <p:sp>
          <p:nvSpPr>
            <p:cNvPr id="13" name="Retângulo 12"/>
            <p:cNvSpPr/>
            <p:nvPr/>
          </p:nvSpPr>
          <p:spPr>
            <a:xfrm>
              <a:off x="3180174" y="799108"/>
              <a:ext cx="1656184" cy="216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3012484" y="1015132"/>
              <a:ext cx="1991564" cy="2060674"/>
            </a:xfrm>
            <a:prstGeom prst="roundRect">
              <a:avLst>
                <a:gd name="adj" fmla="val 614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940475" y="3057252"/>
              <a:ext cx="2135582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2746648" y="2436609"/>
              <a:ext cx="2689448" cy="914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51720" y="2643758"/>
              <a:ext cx="4536504" cy="1152128"/>
            </a:xfrm>
            <a:prstGeom prst="roundRect">
              <a:avLst>
                <a:gd name="adj" fmla="val 239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662499" y="2870143"/>
              <a:ext cx="698376" cy="698376"/>
            </a:xfrm>
            <a:prstGeom prst="ellipse">
              <a:avLst/>
            </a:prstGeom>
            <a:solidFill>
              <a:srgbClr val="999999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2700000">
              <a:off x="4788794" y="3368209"/>
              <a:ext cx="237728" cy="231428"/>
            </a:xfrm>
            <a:prstGeom prst="rect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2115463" y="2751770"/>
              <a:ext cx="935122" cy="935122"/>
              <a:chOff x="2077363" y="2751770"/>
              <a:chExt cx="935122" cy="935122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077363" y="2751770"/>
                <a:ext cx="935122" cy="935122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2195736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Elipse 20"/>
            <p:cNvSpPr/>
            <p:nvPr/>
          </p:nvSpPr>
          <p:spPr>
            <a:xfrm>
              <a:off x="4824028" y="2870143"/>
              <a:ext cx="698376" cy="698376"/>
            </a:xfrm>
            <a:prstGeom prst="ellipse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2700000">
              <a:off x="4823722" y="3343240"/>
              <a:ext cx="212808" cy="240162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301248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316850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32451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480535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3636552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3792569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948586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104603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260620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16637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57265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72867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89604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 rot="5400000">
              <a:off x="3953297" y="1264925"/>
              <a:ext cx="108000" cy="19935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7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2348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85352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7957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30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8704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57166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3771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82979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05348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15250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12916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478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492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57516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64413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2145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22793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063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03688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682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4691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81515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36050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e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95869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Dev\arvore_800x800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0" y="777173"/>
            <a:ext cx="2869200" cy="2869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ev\arvore_80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0" y="776950"/>
            <a:ext cx="2869200" cy="2869200"/>
          </a:xfrm>
          <a:prstGeom prst="rect">
            <a:avLst/>
          </a:prstGeom>
          <a:solidFill>
            <a:srgbClr val="663300">
              <a:alpha val="50000"/>
            </a:srgbClr>
          </a:solidFill>
          <a:ln>
            <a:solidFill>
              <a:schemeClr val="accent2"/>
            </a:solidFill>
          </a:ln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46926"/>
              </p:ext>
            </p:extLst>
          </p:nvPr>
        </p:nvGraphicFramePr>
        <p:xfrm>
          <a:off x="5418000" y="77177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Conector de seta reta 8"/>
          <p:cNvCxnSpPr/>
          <p:nvPr/>
        </p:nvCxnSpPr>
        <p:spPr>
          <a:xfrm flipV="1">
            <a:off x="2294948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467827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21470"/>
              </p:ext>
            </p:extLst>
          </p:nvPr>
        </p:nvGraphicFramePr>
        <p:xfrm>
          <a:off x="846000" y="77155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220125" y="3694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58995" y="24768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31584" y="2571973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1584" y="2751137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p>
                        <m:e>
                          <m:nary>
                            <m:nary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+1)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𝜒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𝛿𝜌𝛿𝜒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1799814" y="369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540902" y="36944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437063" y="21271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176866" y="30735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6948264" y="3667754"/>
            <a:ext cx="0" cy="21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193621" y="2661555"/>
            <a:ext cx="21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5436" y="381334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917142" y="2476889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695155" y="4701793"/>
            <a:ext cx="2448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i="1" dirty="0" err="1" smtClean="0"/>
              <a:t>Based</a:t>
            </a:r>
            <a:r>
              <a:rPr lang="pt-BR" sz="900" i="1" dirty="0" smtClean="0"/>
              <a:t> </a:t>
            </a:r>
            <a:r>
              <a:rPr lang="pt-BR" sz="900" i="1" dirty="0" err="1" smtClean="0"/>
              <a:t>on</a:t>
            </a:r>
            <a:r>
              <a:rPr lang="pt-BR" sz="900" i="1" dirty="0" smtClean="0"/>
              <a:t>: </a:t>
            </a:r>
            <a:r>
              <a:rPr lang="pt-BR" sz="900" i="1" dirty="0" smtClean="0"/>
              <a:t>Alan </a:t>
            </a:r>
            <a:r>
              <a:rPr lang="pt-BR" sz="900" i="1" dirty="0" err="1" smtClean="0"/>
              <a:t>Peters</a:t>
            </a:r>
            <a:r>
              <a:rPr lang="pt-BR" sz="900" i="1" dirty="0" smtClean="0"/>
              <a:t>, 2019</a:t>
            </a:r>
            <a:endParaRPr lang="pt-BR" sz="900" i="1" dirty="0"/>
          </a:p>
        </p:txBody>
      </p:sp>
    </p:spTree>
    <p:extLst>
      <p:ext uri="{BB962C8B-B14F-4D97-AF65-F5344CB8AC3E}">
        <p14:creationId xmlns:p14="http://schemas.microsoft.com/office/powerpoint/2010/main" val="4486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0" name="Picture 12" descr="D:\UFV\Dev\per2020-sin392\sampling\arvore_512x512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1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B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07915"/>
              </p:ext>
            </p:extLst>
          </p:nvPr>
        </p:nvGraphicFramePr>
        <p:xfrm>
          <a:off x="7326000" y="705803"/>
          <a:ext cx="176400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</a:tblGrid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8208793" y="596712"/>
            <a:ext cx="111600" cy="198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267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discreta (amostrada)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B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3" name="Picture 5" descr="D:\UFV\Dev\per2020-sin392\sampling\arvore_512x512_gr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57824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da imagem em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4" descr="D:\UFV\Dev\per2020-sin392\sampling\arvore_512x512_gray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9" y="155049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25151"/>
              </p:ext>
            </p:extLst>
          </p:nvPr>
        </p:nvGraphicFramePr>
        <p:xfrm>
          <a:off x="6821599" y="1550497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</a:tblGrid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7807688" y="1423635"/>
            <a:ext cx="122400" cy="222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da imagem em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6813255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discreta (amostrada)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Effect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spatial</a:t>
            </a:r>
            <a:r>
              <a:rPr lang="pt-BR" dirty="0" smtClean="0"/>
              <a:t> </a:t>
            </a:r>
            <a:r>
              <a:rPr lang="pt-BR" dirty="0" err="1" smtClean="0"/>
              <a:t>resolution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lchete esquerdo 11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1,7 </a:t>
            </a:r>
            <a:r>
              <a:rPr lang="pt-BR" sz="1400" dirty="0" err="1" smtClean="0"/>
              <a:t>pol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300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512 x </a:t>
            </a:r>
            <a:r>
              <a:rPr lang="pt-BR" sz="900" dirty="0" smtClean="0">
                <a:solidFill>
                  <a:schemeClr val="tx1"/>
                </a:solidFill>
              </a:rPr>
              <a:t>512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1,7 pol. a 150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256 x 256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75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128 x 128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~38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</a:t>
            </a:r>
            <a:r>
              <a:rPr lang="pt-BR" sz="900" dirty="0">
                <a:solidFill>
                  <a:schemeClr val="tx1"/>
                </a:solidFill>
              </a:rPr>
              <a:t>64 </a:t>
            </a:r>
            <a:r>
              <a:rPr lang="pt-BR" sz="900" dirty="0" smtClean="0">
                <a:solidFill>
                  <a:schemeClr val="tx1"/>
                </a:solidFill>
              </a:rPr>
              <a:t>x 64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19 </a:t>
            </a:r>
            <a:r>
              <a:rPr lang="pt-BR" sz="900" dirty="0" err="1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32 </a:t>
            </a:r>
            <a:r>
              <a:rPr lang="pt-BR" sz="900" dirty="0" smtClean="0">
                <a:solidFill>
                  <a:schemeClr val="tx1"/>
                </a:solidFill>
              </a:rPr>
              <a:t>x 32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0,85 pol.</a:t>
            </a:r>
          </a:p>
          <a:p>
            <a:r>
              <a:rPr lang="pt-BR" sz="1000" dirty="0" smtClean="0"/>
              <a:t>256 x 256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/>
              <a:t>1,7 pol.</a:t>
            </a:r>
          </a:p>
          <a:p>
            <a:pPr algn="r"/>
            <a:r>
              <a:rPr lang="pt-BR" sz="1050" dirty="0" smtClean="0"/>
              <a:t>512 x 512 pixels</a:t>
            </a:r>
          </a:p>
          <a:p>
            <a:pPr algn="r"/>
            <a:r>
              <a:rPr lang="pt-BR" sz="1050" dirty="0" smtClean="0"/>
              <a:t>300 </a:t>
            </a:r>
            <a:r>
              <a:rPr lang="pt-BR" sz="1050" dirty="0" err="1" smtClean="0"/>
              <a:t>ppi</a:t>
            </a:r>
            <a:endParaRPr lang="pt-BR" sz="105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0,43 pol.</a:t>
            </a:r>
          </a:p>
          <a:p>
            <a:r>
              <a:rPr lang="pt-BR" sz="1000" dirty="0" smtClean="0"/>
              <a:t>128 x 128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0,21 pol.</a:t>
            </a:r>
          </a:p>
          <a:p>
            <a:r>
              <a:rPr lang="pt-BR" sz="1000" dirty="0" smtClean="0"/>
              <a:t>64 x 64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/>
              <a:t>0,11 pol.</a:t>
            </a:r>
          </a:p>
          <a:p>
            <a:r>
              <a:rPr lang="pt-BR" sz="700" dirty="0" smtClean="0"/>
              <a:t>32 x 32 pixels</a:t>
            </a:r>
          </a:p>
          <a:p>
            <a:r>
              <a:rPr lang="pt-BR" sz="700" dirty="0" smtClean="0"/>
              <a:t>300 </a:t>
            </a:r>
            <a:r>
              <a:rPr lang="pt-BR" sz="700" dirty="0" err="1" smtClean="0"/>
              <a:t>ppi</a:t>
            </a:r>
            <a:endParaRPr lang="pt-BR" sz="700" dirty="0"/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tx1"/>
                </a:solidFill>
              </a:rPr>
              <a:t>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tx1"/>
                </a:solidFill>
              </a:rPr>
              <a:t>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de </a:t>
            </a:r>
            <a:r>
              <a:rPr lang="pt-BR" dirty="0" smtClean="0"/>
              <a:t>intensidade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8</a:t>
            </a:r>
            <a:r>
              <a:rPr lang="pt-BR" sz="900" dirty="0" smtClean="0">
                <a:solidFill>
                  <a:schemeClr val="tx1"/>
                </a:solidFill>
              </a:rPr>
              <a:t> = 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7</a:t>
            </a:r>
            <a:r>
              <a:rPr lang="pt-BR" sz="900" dirty="0" smtClean="0">
                <a:solidFill>
                  <a:schemeClr val="tx1"/>
                </a:solidFill>
              </a:rPr>
              <a:t> = 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6</a:t>
            </a:r>
            <a:r>
              <a:rPr lang="pt-BR" sz="900" dirty="0" smtClean="0">
                <a:solidFill>
                  <a:schemeClr val="tx1"/>
                </a:solidFill>
              </a:rPr>
              <a:t> = 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5</a:t>
            </a:r>
            <a:r>
              <a:rPr lang="pt-BR" sz="900" dirty="0" smtClean="0">
                <a:solidFill>
                  <a:schemeClr val="tx1"/>
                </a:solidFill>
              </a:rPr>
              <a:t> = 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4</a:t>
            </a:r>
            <a:r>
              <a:rPr lang="pt-BR" sz="900" dirty="0" smtClean="0">
                <a:solidFill>
                  <a:schemeClr val="tx1"/>
                </a:solidFill>
              </a:rPr>
              <a:t> = 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3</a:t>
            </a:r>
            <a:r>
              <a:rPr lang="pt-BR" sz="900" dirty="0" smtClean="0">
                <a:solidFill>
                  <a:schemeClr val="tx1"/>
                </a:solidFill>
              </a:rPr>
              <a:t> = 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2</a:t>
            </a:r>
            <a:r>
              <a:rPr lang="pt-BR" sz="900" dirty="0" smtClean="0">
                <a:solidFill>
                  <a:schemeClr val="tx1"/>
                </a:solidFill>
              </a:rPr>
              <a:t> = 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bit. 2</a:t>
            </a:r>
            <a:r>
              <a:rPr lang="pt-BR" sz="900" baseline="30000" dirty="0" smtClean="0">
                <a:solidFill>
                  <a:schemeClr val="tx1"/>
                </a:solidFill>
              </a:rPr>
              <a:t>1</a:t>
            </a:r>
            <a:r>
              <a:rPr lang="pt-BR" sz="900" dirty="0" smtClean="0">
                <a:solidFill>
                  <a:schemeClr val="tx1"/>
                </a:solidFill>
              </a:rPr>
              <a:t> = 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 smtClean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2"/>
            <a:r>
              <a:rPr lang="pt-BR" dirty="0" err="1" smtClean="0"/>
              <a:t>Section</a:t>
            </a:r>
            <a:r>
              <a:rPr lang="pt-BR" dirty="0" smtClean="0"/>
              <a:t> 2.1	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pPr lvl="2"/>
            <a:r>
              <a:rPr lang="pt-BR" dirty="0" err="1" smtClean="0"/>
              <a:t>Sections</a:t>
            </a:r>
            <a:r>
              <a:rPr lang="pt-BR" dirty="0" smtClean="0"/>
              <a:t> </a:t>
            </a:r>
            <a:r>
              <a:rPr lang="pt-BR" dirty="0" smtClean="0"/>
              <a:t>2.1, 2.2, 2.3 e 2.4</a:t>
            </a:r>
          </a:p>
          <a:p>
            <a:endParaRPr lang="pt-BR" dirty="0" smtClean="0"/>
          </a:p>
          <a:p>
            <a:r>
              <a:rPr lang="en-US" dirty="0" smtClean="0"/>
              <a:t>Alan Peters. Lectures on Image Processing.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3"/>
              </a:rPr>
              <a:t>https://archive.org/details/Lectures_on_Image_Processing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pt-BR" dirty="0" smtClean="0"/>
              <a:t>J. E. R. Queiroz, H. M. Gomes. Introdução ao Processamento Digital de Imagens. RITA. v. 13, 2006.</a:t>
            </a:r>
          </a:p>
          <a:p>
            <a:pPr lvl="1"/>
            <a:r>
              <a:rPr lang="pt-BR" dirty="0" smtClean="0">
                <a:hlinkClick r:id="rId4"/>
              </a:rPr>
              <a:t>http://www.dsc.ufcg.edu.br/~hmg/disciplinas/graduacao/vc-2016.2/Rita-Tutorial-PDI.pdf</a:t>
            </a:r>
            <a:r>
              <a:rPr lang="pt-BR" dirty="0" smtClean="0"/>
              <a:t> </a:t>
            </a:r>
          </a:p>
          <a:p>
            <a:pPr lvl="2"/>
            <a:r>
              <a:rPr lang="pt-BR" dirty="0" err="1" smtClean="0"/>
              <a:t>Section</a:t>
            </a:r>
            <a:r>
              <a:rPr lang="pt-BR" dirty="0" smtClean="0"/>
              <a:t> 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complementar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Felipe Arruda. Vídeo explica como funciona o sensor CCD das câmeras digitais. </a:t>
            </a:r>
            <a:r>
              <a:rPr lang="pt-BR" dirty="0" err="1" smtClean="0"/>
              <a:t>Tecmundo</a:t>
            </a:r>
            <a:r>
              <a:rPr lang="pt-BR" dirty="0" smtClean="0"/>
              <a:t>, 2012.</a:t>
            </a:r>
          </a:p>
          <a:p>
            <a:pPr lvl="1"/>
            <a:r>
              <a:rPr lang="pt-BR" dirty="0" smtClean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www.tecmundo.com.br/fotografia-e-design/23626-video-explica-como-funciona-o-sensor-ccd-das-cameras-digitais.htm</a:t>
            </a:r>
            <a:endParaRPr lang="pt-BR" dirty="0" smtClean="0"/>
          </a:p>
          <a:p>
            <a:pPr lvl="1"/>
            <a:r>
              <a:rPr lang="pt-BR" dirty="0"/>
              <a:t>(in </a:t>
            </a:r>
            <a:r>
              <a:rPr lang="pt-BR" dirty="0" err="1"/>
              <a:t>Portuguese</a:t>
            </a:r>
            <a:r>
              <a:rPr lang="pt-BR" dirty="0"/>
              <a:t>)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Bill </a:t>
            </a:r>
            <a:r>
              <a:rPr lang="pt-BR" dirty="0" err="1" smtClean="0"/>
              <a:t>Hammack</a:t>
            </a:r>
            <a:r>
              <a:rPr lang="pt-BR" dirty="0" smtClean="0"/>
              <a:t>. </a:t>
            </a:r>
            <a:r>
              <a:rPr lang="en-US" dirty="0" smtClean="0"/>
              <a:t>CCD: The heart of a digital camera (how a charge-coupled device works). YouTube. Canal: </a:t>
            </a:r>
            <a:r>
              <a:rPr lang="pt-BR" dirty="0" err="1" smtClean="0"/>
              <a:t>engineerguy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https://www.youtube.com/watch?v=wsdmt0De8Hw&amp;feature=youtu.be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Raymond Siri. CMOS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https://vimeo.com/103279734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Raymond Siri. CCD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5"/>
              </a:rPr>
              <a:t>https://vimeo.com/103279733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Rafael </a:t>
            </a:r>
            <a:r>
              <a:rPr lang="pt-BR" dirty="0" err="1" smtClean="0"/>
              <a:t>Helerbrock</a:t>
            </a:r>
            <a:r>
              <a:rPr lang="pt-BR" dirty="0" smtClean="0"/>
              <a:t>. </a:t>
            </a:r>
            <a:r>
              <a:rPr lang="pt-BR" b="1" dirty="0" smtClean="0"/>
              <a:t>Quais são os limites da visão humana? </a:t>
            </a:r>
            <a:r>
              <a:rPr lang="pt-BR" dirty="0" smtClean="0"/>
              <a:t>Mundo Educação</a:t>
            </a:r>
          </a:p>
          <a:p>
            <a:pPr lvl="1"/>
            <a:r>
              <a:rPr lang="pt-BR" dirty="0" smtClean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mundoeducacao.uol.com.br/fisica/quais-sao-os-limites-visao-humana.htm</a:t>
            </a:r>
            <a:endParaRPr lang="pt-BR" dirty="0" smtClean="0"/>
          </a:p>
          <a:p>
            <a:pPr lvl="1"/>
            <a:r>
              <a:rPr lang="pt-BR" dirty="0" smtClean="0"/>
              <a:t>(in </a:t>
            </a:r>
            <a:r>
              <a:rPr lang="pt-BR" dirty="0" err="1" smtClean="0"/>
              <a:t>Portuguese</a:t>
            </a:r>
            <a:r>
              <a:rPr lang="pt-BR" dirty="0" smtClean="0"/>
              <a:t>)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en-US" dirty="0" smtClean="0"/>
              <a:t>Francie Diep. </a:t>
            </a:r>
            <a:r>
              <a:rPr lang="en-US" b="1" dirty="0" smtClean="0"/>
              <a:t>Humans Can Only Distinguish Between About 30 Shades Of Gray</a:t>
            </a:r>
            <a:r>
              <a:rPr lang="en-US" dirty="0" smtClean="0"/>
              <a:t>. Popular Science, 2015.</a:t>
            </a:r>
          </a:p>
          <a:p>
            <a:pPr lvl="1"/>
            <a:r>
              <a:rPr lang="pt-BR" dirty="0" smtClean="0">
                <a:hlinkClick r:id="rId3"/>
              </a:rPr>
              <a:t>https://www.popsci.com/humans-can-only-distinguish-between-about-30-shades-gray/</a:t>
            </a:r>
            <a:r>
              <a:rPr lang="pt-BR" dirty="0" smtClean="0"/>
              <a:t> </a:t>
            </a:r>
          </a:p>
          <a:p>
            <a:pPr lvl="1"/>
            <a:r>
              <a:rPr lang="pt-BR" dirty="0"/>
              <a:t>(in </a:t>
            </a:r>
            <a:r>
              <a:rPr lang="pt-BR" dirty="0" err="1"/>
              <a:t>Portuguese</a:t>
            </a:r>
            <a:r>
              <a:rPr lang="pt-BR" dirty="0" smtClean="0"/>
              <a:t>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Luciana Galastri. </a:t>
            </a:r>
            <a:r>
              <a:rPr lang="pt-BR" b="1" dirty="0" smtClean="0"/>
              <a:t>Humanos conseguem distinguir apenas 30 tons de cinza</a:t>
            </a:r>
            <a:r>
              <a:rPr lang="pt-BR" dirty="0" smtClean="0"/>
              <a:t>. Galileu, 2015.</a:t>
            </a:r>
          </a:p>
          <a:p>
            <a:pPr lvl="1"/>
            <a:r>
              <a:rPr lang="pt-BR" dirty="0" smtClean="0">
                <a:hlinkClick r:id="rId4"/>
              </a:rPr>
              <a:t>https://revistagalileu.globo.com/Ciencia/noticia/2015/02/humanos-conseguem-distinguir-apenas-30-tons-de-cinza.html</a:t>
            </a:r>
            <a:r>
              <a:rPr lang="pt-BR" dirty="0" smtClean="0"/>
              <a:t> </a:t>
            </a:r>
            <a:endParaRPr lang="pt-BR" dirty="0" smtClean="0"/>
          </a:p>
          <a:p>
            <a:pPr lvl="1"/>
            <a:r>
              <a:rPr lang="pt-BR" dirty="0"/>
              <a:t>(in </a:t>
            </a:r>
            <a:r>
              <a:rPr lang="pt-BR" dirty="0" err="1"/>
              <a:t>Portuguese</a:t>
            </a:r>
            <a:r>
              <a:rPr lang="pt-BR" dirty="0"/>
              <a:t>)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Obturador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4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40401</TotalTime>
  <Words>3402</Words>
  <Application>Microsoft Office PowerPoint</Application>
  <PresentationFormat>Apresentação na tela (16:9)</PresentationFormat>
  <Paragraphs>1267</Paragraphs>
  <Slides>83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4" baseType="lpstr">
      <vt:lpstr>Tema do Office</vt:lpstr>
      <vt:lpstr>Lecture 02 – Fundamentals of digital imaging I</vt:lpstr>
      <vt:lpstr>Agenda</vt:lpstr>
      <vt:lpstr>The human eye</vt:lpstr>
      <vt:lpstr>The human eye</vt:lpstr>
      <vt:lpstr>The human eye</vt:lpstr>
      <vt:lpstr>Photographic camera</vt:lpstr>
      <vt:lpstr>Photographic camera</vt:lpstr>
      <vt:lpstr>Photographic camera</vt:lpstr>
      <vt:lpstr>Photographic camera</vt:lpstr>
      <vt:lpstr>Photographic camera</vt:lpstr>
      <vt:lpstr>Photographic camera - lentes</vt:lpstr>
      <vt:lpstr>Photographic camera - lentes</vt:lpstr>
      <vt:lpstr>Photographic camera - lentes</vt:lpstr>
      <vt:lpstr>Photographic camera - lentes</vt:lpstr>
      <vt:lpstr>Photographic camera - diafragma </vt:lpstr>
      <vt:lpstr>Photographic camera - diafragma </vt:lpstr>
      <vt:lpstr>Photographic camera - diafragma </vt:lpstr>
      <vt:lpstr>Photographic camera - obturador</vt:lpstr>
      <vt:lpstr>Photographic camera - obturador</vt:lpstr>
      <vt:lpstr>Photographic camera - obturador</vt:lpstr>
      <vt:lpstr>Câmera fotográfica – obturador</vt:lpstr>
      <vt:lpstr>Photographic camera - obturador</vt:lpstr>
      <vt:lpstr>Photographic camera - obturador</vt:lpstr>
      <vt:lpstr>Photographic camera - obturador</vt:lpstr>
      <vt:lpstr>Photographic camera -  obturador</vt:lpstr>
      <vt:lpstr>Photographic camera - obturador</vt:lpstr>
      <vt:lpstr>Photographic camera - obturador</vt:lpstr>
      <vt:lpstr>The digital image</vt:lpstr>
      <vt:lpstr>The digital image</vt:lpstr>
      <vt:lpstr>The digital image</vt:lpstr>
      <vt:lpstr>The digital image</vt:lpstr>
      <vt:lpstr>The digital image</vt:lpstr>
      <vt:lpstr>The digital image</vt:lpstr>
      <vt:lpstr>Colored images - RGB</vt:lpstr>
      <vt:lpstr>Colored images - RGB</vt:lpstr>
      <vt:lpstr>Colored images - RGB</vt:lpstr>
      <vt:lpstr>Colored images - RGB</vt:lpstr>
      <vt:lpstr>Colored images - RGB</vt:lpstr>
      <vt:lpstr>The RGB color space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Effect of the spatial resolution</vt:lpstr>
      <vt:lpstr>Efeitos da resolução espacial</vt:lpstr>
      <vt:lpstr>Resolução de intensidade</vt:lpstr>
      <vt:lpstr>Resolução de intensidade</vt:lpstr>
      <vt:lpstr>Efeitos da resolução de intensidade</vt:lpstr>
      <vt:lpstr>Bibliografia</vt:lpstr>
      <vt:lpstr>Bibliografia complementar</vt:lpstr>
      <vt:lpstr>Bibliografia complementar</vt:lpstr>
      <vt:lpstr>THE END</vt:lpstr>
      <vt:lpstr>Resolução de intensidade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302</cp:revision>
  <dcterms:created xsi:type="dcterms:W3CDTF">2020-06-26T12:40:46Z</dcterms:created>
  <dcterms:modified xsi:type="dcterms:W3CDTF">2023-01-17T17:26:52Z</dcterms:modified>
</cp:coreProperties>
</file>